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81" r:id="rId2"/>
    <p:sldId id="282" r:id="rId3"/>
    <p:sldId id="290" r:id="rId4"/>
    <p:sldId id="284" r:id="rId5"/>
    <p:sldId id="285" r:id="rId6"/>
    <p:sldId id="286" r:id="rId7"/>
    <p:sldId id="291" r:id="rId8"/>
    <p:sldId id="292" r:id="rId9"/>
    <p:sldId id="257" r:id="rId10"/>
    <p:sldId id="266" r:id="rId11"/>
    <p:sldId id="269" r:id="rId12"/>
    <p:sldId id="268" r:id="rId13"/>
    <p:sldId id="260" r:id="rId14"/>
    <p:sldId id="276" r:id="rId15"/>
    <p:sldId id="272" r:id="rId16"/>
    <p:sldId id="294" r:id="rId17"/>
    <p:sldId id="293" r:id="rId18"/>
    <p:sldId id="295" r:id="rId19"/>
    <p:sldId id="296" r:id="rId20"/>
    <p:sldId id="297" r:id="rId21"/>
    <p:sldId id="298" r:id="rId22"/>
    <p:sldId id="2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9"/>
    <p:restoredTop sz="94618"/>
  </p:normalViewPr>
  <p:slideViewPr>
    <p:cSldViewPr snapToGrid="0" snapToObjects="1">
      <p:cViewPr varScale="1">
        <p:scale>
          <a:sx n="69" d="100"/>
          <a:sy n="69" d="100"/>
        </p:scale>
        <p:origin x="66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B1C5C-0230-8644-A4C5-D656CF1CC8A4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E6DC0-880D-4B44-827B-64A8FBE5A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45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3C431-699C-4944-B075-3FE9E8F646F2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31F80-88E8-4C44-8C3F-2E714676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8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3C431-699C-4944-B075-3FE9E8F646F2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31F80-88E8-4C44-8C3F-2E714676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41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3C431-699C-4944-B075-3FE9E8F646F2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31F80-88E8-4C44-8C3F-2E714676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09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3C431-699C-4944-B075-3FE9E8F646F2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31F80-88E8-4C44-8C3F-2E714676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3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3C431-699C-4944-B075-3FE9E8F646F2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31F80-88E8-4C44-8C3F-2E714676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8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3C431-699C-4944-B075-3FE9E8F646F2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31F80-88E8-4C44-8C3F-2E714676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78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3C431-699C-4944-B075-3FE9E8F646F2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31F80-88E8-4C44-8C3F-2E714676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37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3C431-699C-4944-B075-3FE9E8F646F2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31F80-88E8-4C44-8C3F-2E714676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74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3C431-699C-4944-B075-3FE9E8F646F2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31F80-88E8-4C44-8C3F-2E714676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3C431-699C-4944-B075-3FE9E8F646F2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31F80-88E8-4C44-8C3F-2E714676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15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3C431-699C-4944-B075-3FE9E8F646F2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31F80-88E8-4C44-8C3F-2E714676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9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3C431-699C-4944-B075-3FE9E8F646F2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31F80-88E8-4C44-8C3F-2E714676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9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5">
            <a:extLst>
              <a:ext uri="{FF2B5EF4-FFF2-40B4-BE49-F238E27FC236}">
                <a16:creationId xmlns:a16="http://schemas.microsoft.com/office/drawing/2014/main" xmlns="" id="{EA17E4F2-4131-42AA-B78B-1778F1476702}"/>
              </a:ext>
            </a:extLst>
          </p:cNvPr>
          <p:cNvSpPr txBox="1"/>
          <p:nvPr/>
        </p:nvSpPr>
        <p:spPr>
          <a:xfrm>
            <a:off x="0" y="6304002"/>
            <a:ext cx="2864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Gwynn Stevens</a:t>
            </a:r>
          </a:p>
          <a:p>
            <a:r>
              <a:rPr lang="en-US" sz="1400" i="1" dirty="0">
                <a:solidFill>
                  <a:schemeClr val="bg1"/>
                </a:solidFill>
              </a:rPr>
              <a:t>Director HIV and Virology HBDC (SA)</a:t>
            </a:r>
          </a:p>
        </p:txBody>
      </p:sp>
      <p:sp>
        <p:nvSpPr>
          <p:cNvPr id="5" name="Tekstvak 6">
            <a:extLst>
              <a:ext uri="{FF2B5EF4-FFF2-40B4-BE49-F238E27FC236}">
                <a16:creationId xmlns:a16="http://schemas.microsoft.com/office/drawing/2014/main" xmlns="" id="{DAE105B5-3498-427D-9DC9-D0E8F29AB08F}"/>
              </a:ext>
            </a:extLst>
          </p:cNvPr>
          <p:cNvSpPr txBox="1"/>
          <p:nvPr/>
        </p:nvSpPr>
        <p:spPr>
          <a:xfrm>
            <a:off x="4783682" y="6304002"/>
            <a:ext cx="12598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Jacquie Ross</a:t>
            </a:r>
          </a:p>
          <a:p>
            <a:r>
              <a:rPr lang="en-US" sz="1400" i="1" dirty="0">
                <a:solidFill>
                  <a:schemeClr val="bg1"/>
                </a:solidFill>
              </a:rPr>
              <a:t>Corporate VP</a:t>
            </a:r>
          </a:p>
        </p:txBody>
      </p:sp>
      <p:sp>
        <p:nvSpPr>
          <p:cNvPr id="6" name="Tekstvak 7">
            <a:extLst>
              <a:ext uri="{FF2B5EF4-FFF2-40B4-BE49-F238E27FC236}">
                <a16:creationId xmlns:a16="http://schemas.microsoft.com/office/drawing/2014/main" xmlns="" id="{F12FDD39-5DBD-4D23-A7FB-BE696CB594DE}"/>
              </a:ext>
            </a:extLst>
          </p:cNvPr>
          <p:cNvSpPr txBox="1"/>
          <p:nvPr/>
        </p:nvSpPr>
        <p:spPr>
          <a:xfrm>
            <a:off x="7685936" y="6318394"/>
            <a:ext cx="14108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Philippe Jacon</a:t>
            </a:r>
          </a:p>
          <a:p>
            <a:r>
              <a:rPr lang="en-US" sz="1400" i="1" dirty="0">
                <a:solidFill>
                  <a:schemeClr val="bg1"/>
                </a:solidFill>
              </a:rPr>
              <a:t>President HBDC</a:t>
            </a:r>
          </a:p>
        </p:txBody>
      </p:sp>
      <p:sp>
        <p:nvSpPr>
          <p:cNvPr id="7" name="Tekstvak 8">
            <a:extLst>
              <a:ext uri="{FF2B5EF4-FFF2-40B4-BE49-F238E27FC236}">
                <a16:creationId xmlns:a16="http://schemas.microsoft.com/office/drawing/2014/main" xmlns="" id="{2D254388-44F4-4006-82BE-B685FB1572CB}"/>
              </a:ext>
            </a:extLst>
          </p:cNvPr>
          <p:cNvSpPr txBox="1"/>
          <p:nvPr/>
        </p:nvSpPr>
        <p:spPr>
          <a:xfrm>
            <a:off x="6235961" y="6311222"/>
            <a:ext cx="14386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John L. Bishop</a:t>
            </a:r>
          </a:p>
          <a:p>
            <a:r>
              <a:rPr lang="en-US" sz="1400" i="1" dirty="0">
                <a:solidFill>
                  <a:schemeClr val="bg1"/>
                </a:solidFill>
              </a:rPr>
              <a:t>Chairman &amp; CEO</a:t>
            </a:r>
          </a:p>
        </p:txBody>
      </p:sp>
      <p:sp>
        <p:nvSpPr>
          <p:cNvPr id="8" name="Tekstvak 5">
            <a:extLst>
              <a:ext uri="{FF2B5EF4-FFF2-40B4-BE49-F238E27FC236}">
                <a16:creationId xmlns:a16="http://schemas.microsoft.com/office/drawing/2014/main" xmlns="" id="{474316BD-05A1-4189-8C27-9DCABACD6707}"/>
              </a:ext>
            </a:extLst>
          </p:cNvPr>
          <p:cNvSpPr txBox="1"/>
          <p:nvPr/>
        </p:nvSpPr>
        <p:spPr>
          <a:xfrm>
            <a:off x="6689277" y="251715"/>
            <a:ext cx="147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Cepheid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C1C68E-0625-464C-9A35-F0C8EE461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063" y="356679"/>
            <a:ext cx="2801458" cy="78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xmlns="" id="{52D2955A-EB97-4CD9-9A94-BB47C02E0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97" y="1700808"/>
            <a:ext cx="1197829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Calibri"/>
              </a:rPr>
              <a:t>Detecting acute HIV infection in vulnerable populations: FRESH study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F6DA5DDE-76C3-435D-B2A7-5D5C36D9BD96}"/>
              </a:ext>
            </a:extLst>
          </p:cNvPr>
          <p:cNvSpPr txBox="1">
            <a:spLocks/>
          </p:cNvSpPr>
          <p:nvPr/>
        </p:nvSpPr>
        <p:spPr>
          <a:xfrm>
            <a:off x="1549808" y="2931976"/>
            <a:ext cx="9109075" cy="2362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Thumbi Ndung’u, BVM, PhD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Investigator, Africa Health Research Institute (AHRI)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Professor and Director, HIV Pathogenesis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Programme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(HPP), Doris Duke Medical Research Institute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Nelson R. Mandela School of Medicine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of KwaZulu-Natal</a:t>
            </a:r>
          </a:p>
        </p:txBody>
      </p:sp>
      <p:pic>
        <p:nvPicPr>
          <p:cNvPr id="12" name="Picture 11" descr="ukzn-zulu-logo-colour-electronic.gif">
            <a:extLst>
              <a:ext uri="{FF2B5EF4-FFF2-40B4-BE49-F238E27FC236}">
                <a16:creationId xmlns:a16="http://schemas.microsoft.com/office/drawing/2014/main" xmlns="" id="{DEF026B0-1359-4320-9C04-350BCD464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371" y="358743"/>
            <a:ext cx="23764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PP%20Logo%20Jpeg">
            <a:extLst>
              <a:ext uri="{FF2B5EF4-FFF2-40B4-BE49-F238E27FC236}">
                <a16:creationId xmlns:a16="http://schemas.microsoft.com/office/drawing/2014/main" xmlns="" id="{12816B6E-234C-482B-B0E3-73EE59D41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427" y="329609"/>
            <a:ext cx="1443038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xmlns="" id="{8F4808E0-1E5C-46B7-9227-0DE145B98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808" y="5949280"/>
            <a:ext cx="9109075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000" b="1" i="1" dirty="0">
                <a:solidFill>
                  <a:srgbClr val="0000FF"/>
                </a:solidFill>
                <a:latin typeface="Calibri"/>
              </a:rPr>
              <a:t>Cepheid Integrated Symposium, IAS 2018 Conference, Amsterdam, Netherlands</a:t>
            </a:r>
          </a:p>
          <a:p>
            <a:pPr lvl="0" algn="ctr">
              <a:defRPr/>
            </a:pPr>
            <a:r>
              <a:rPr lang="en-US" sz="2000" b="1" i="1" dirty="0">
                <a:solidFill>
                  <a:srgbClr val="0000FF"/>
                </a:solidFill>
                <a:latin typeface="Calibri"/>
              </a:rPr>
              <a:t>23 July June 2018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6748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838200" y="287289"/>
            <a:ext cx="10515600" cy="766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+mn-lt"/>
              </a:rPr>
              <a:t>Untreated During Acute Infection (n=11)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838200" y="1134250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01444" y="1286650"/>
            <a:ext cx="1179055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 / 11 (9%) RNA PCR Undetectable + </a:t>
            </a:r>
            <a:r>
              <a:rPr lang="en-US" dirty="0" err="1"/>
              <a:t>GeneXpert</a:t>
            </a:r>
            <a:r>
              <a:rPr lang="en-US" dirty="0"/>
              <a:t> Not Detected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85" y="2000141"/>
            <a:ext cx="8431288" cy="4637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AA1FD4-51FD-4FA1-AC21-F013CDF51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911" y="2134590"/>
            <a:ext cx="2516614" cy="22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02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838200" y="268755"/>
            <a:ext cx="10515600" cy="713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+mn-lt"/>
              </a:rPr>
              <a:t>Early Treatment during Acute Infection (n=55)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838200" y="1134250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232481" y="1038175"/>
            <a:ext cx="11790556" cy="9894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29 / 55 (53%) RNA PCR Undetectable + GeneXpert Not Detected</a:t>
            </a:r>
          </a:p>
          <a:p>
            <a:r>
              <a:rPr lang="en-US" dirty="0"/>
              <a:t>26 / 29 (90%) were started on treatment in </a:t>
            </a:r>
            <a:r>
              <a:rPr lang="en-US" dirty="0" err="1"/>
              <a:t>Fiebig</a:t>
            </a:r>
            <a:r>
              <a:rPr lang="en-US" dirty="0"/>
              <a:t> stage 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" y="1944653"/>
            <a:ext cx="11872489" cy="47539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DD5BFB-BBD7-4600-863D-5CDAE966C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545" y="2452643"/>
            <a:ext cx="2516614" cy="22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64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838200" y="337931"/>
            <a:ext cx="10515600" cy="796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+mn-lt"/>
              </a:rPr>
              <a:t>Treatment initiated during acute HIV infection (n=55)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838200" y="1134250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01444" y="1286650"/>
            <a:ext cx="1179055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29 / 55 (53%) RNA PCR Undetectable + </a:t>
            </a:r>
            <a:r>
              <a:rPr lang="en-US" dirty="0" err="1"/>
              <a:t>GeneXpert</a:t>
            </a:r>
            <a:r>
              <a:rPr lang="en-US" dirty="0"/>
              <a:t> Not Detected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60" y="1847812"/>
            <a:ext cx="7315200" cy="49384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6F1997-21D9-47ED-AD4D-C6C118707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33" y="2233984"/>
            <a:ext cx="2516614" cy="22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31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305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+mn-lt"/>
              </a:rPr>
              <a:t>Early Treatment during Acute Infection (n=55)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401444" y="1286650"/>
            <a:ext cx="1179055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 / 55 (16%) RNA PCR Undetectable + </a:t>
            </a:r>
            <a:r>
              <a:rPr lang="en-US" dirty="0" err="1"/>
              <a:t>GeneXpert</a:t>
            </a:r>
            <a:r>
              <a:rPr lang="en-US" dirty="0"/>
              <a:t> Detected x1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75" y="2336845"/>
            <a:ext cx="5837530" cy="2867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0A6003A-307F-4839-8F06-0286A8DD1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395" y="2936691"/>
            <a:ext cx="6413967" cy="2267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41A28E-D970-4AD6-B482-22E4782FE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179" y="1866231"/>
            <a:ext cx="2516614" cy="22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06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199" y="277601"/>
            <a:ext cx="10830339" cy="457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+mn-lt"/>
              </a:rPr>
              <a:t>Transient and intermittent positivity on GeneXpert is common</a:t>
            </a:r>
            <a:endParaRPr lang="en-US" sz="2400" dirty="0"/>
          </a:p>
          <a:p>
            <a:pPr algn="ctr"/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401444" y="1286650"/>
            <a:ext cx="1179055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1" y="2521340"/>
            <a:ext cx="6251021" cy="31417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75BEF4E-5925-4A5E-B736-70C5C980E959}"/>
              </a:ext>
            </a:extLst>
          </p:cNvPr>
          <p:cNvSpPr/>
          <p:nvPr/>
        </p:nvSpPr>
        <p:spPr>
          <a:xfrm>
            <a:off x="801759" y="614645"/>
            <a:ext cx="9654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14 / 55 (25%) RNA PCR undetectable + GeneXpert intermittently detected</a:t>
            </a:r>
            <a:endParaRPr lang="en-ZA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724E6AB-1283-455E-9E1E-02E8D7D42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390" y="2231456"/>
            <a:ext cx="5715488" cy="35186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E8D46C1-34F4-4AC6-BE63-192CE935824F}"/>
              </a:ext>
            </a:extLst>
          </p:cNvPr>
          <p:cNvSpPr/>
          <p:nvPr/>
        </p:nvSpPr>
        <p:spPr>
          <a:xfrm>
            <a:off x="6937513" y="5881647"/>
            <a:ext cx="515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RNA PCR Undetectable + GeneXpert detected &amp; Not detected</a:t>
            </a:r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8FD6450-E92E-4A48-ADD4-1DF183AF9BD1}"/>
              </a:ext>
            </a:extLst>
          </p:cNvPr>
          <p:cNvSpPr/>
          <p:nvPr/>
        </p:nvSpPr>
        <p:spPr>
          <a:xfrm>
            <a:off x="430713" y="6034047"/>
            <a:ext cx="515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RNA PCR Undetectable + GeneXpert intermittent negative</a:t>
            </a:r>
            <a:endParaRPr lang="en-Z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E6996B9-73F4-4B13-B917-77EB91AFB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947" y="1090978"/>
            <a:ext cx="2093845" cy="18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06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305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+mn-lt"/>
              </a:rPr>
              <a:t>Some GeneXpert + individuals report non-adherence to ART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401444" y="1286650"/>
            <a:ext cx="1179055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 / 55 (16%) RNA PCR Undetectable + </a:t>
            </a:r>
            <a:r>
              <a:rPr lang="en-US" dirty="0" err="1"/>
              <a:t>GeneXpert</a:t>
            </a:r>
            <a:r>
              <a:rPr lang="en-US" dirty="0"/>
              <a:t> Detected x1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506376"/>
              </p:ext>
            </p:extLst>
          </p:nvPr>
        </p:nvGraphicFramePr>
        <p:xfrm>
          <a:off x="1199685" y="1851237"/>
          <a:ext cx="9792629" cy="46257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519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64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172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804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43643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19147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Acute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#</a:t>
                      </a:r>
                      <a:r>
                        <a:rPr lang="en-US" sz="2500" baseline="0" dirty="0"/>
                        <a:t> Days Post Detection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RNA PCR Viral 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/>
                        <a:t>GeneXpert</a:t>
                      </a:r>
                      <a:r>
                        <a:rPr lang="en-US" sz="2500" dirty="0"/>
                        <a:t> 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Non Adherence</a:t>
                      </a:r>
                    </a:p>
                    <a:p>
                      <a:pPr algn="ctr"/>
                      <a:r>
                        <a:rPr lang="en-US" sz="2500" dirty="0"/>
                        <a:t>(Self Report + Pill Count)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91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815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+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Yes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91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Times New Roman" charset="0"/>
                          <a:ea typeface="Calibri" charset="0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Times New Roman" charset="0"/>
                          <a:ea typeface="Calibri" charset="0"/>
                        </a:rPr>
                        <a:t>753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+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Times New Roman" charset="0"/>
                          <a:ea typeface="Calibri" charset="0"/>
                        </a:rPr>
                        <a:t>No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91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Times New Roman" charset="0"/>
                          <a:ea typeface="Calibri" charset="0"/>
                        </a:rPr>
                        <a:t>42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Times New Roman" charset="0"/>
                          <a:ea typeface="Calibri" charset="0"/>
                        </a:rPr>
                        <a:t>413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+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Times New Roman" charset="0"/>
                          <a:ea typeface="Calibri" charset="0"/>
                        </a:rPr>
                        <a:t>No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91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Times New Roman" charset="0"/>
                          <a:ea typeface="Calibri" charset="0"/>
                        </a:rPr>
                        <a:t>44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</a:rPr>
                        <a:t>583</a:t>
                      </a:r>
                      <a:endParaRPr lang="en-US" sz="25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+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Yes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91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Times New Roman" charset="0"/>
                          <a:ea typeface="Calibri" charset="0"/>
                        </a:rPr>
                        <a:t>46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Times New Roman" charset="0"/>
                          <a:ea typeface="Calibri" charset="0"/>
                        </a:rPr>
                        <a:t>161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+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Times New Roman" charset="0"/>
                          <a:ea typeface="Calibri" charset="0"/>
                        </a:rPr>
                        <a:t>No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91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Times New Roman" charset="0"/>
                          <a:ea typeface="Calibri" charset="0"/>
                        </a:rPr>
                        <a:t>51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Times New Roman" charset="0"/>
                          <a:ea typeface="Calibri" charset="0"/>
                        </a:rPr>
                        <a:t>60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+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Unknown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91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Times New Roman" charset="0"/>
                          <a:ea typeface="Calibri" charset="0"/>
                        </a:rPr>
                        <a:t>56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Times New Roman" charset="0"/>
                          <a:ea typeface="Calibri" charset="0"/>
                        </a:rPr>
                        <a:t>213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+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Yes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91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Times New Roman" charset="0"/>
                          <a:ea typeface="Calibri" charset="0"/>
                        </a:rPr>
                        <a:t>59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Times New Roman" charset="0"/>
                          <a:ea typeface="Calibri" charset="0"/>
                        </a:rPr>
                        <a:t>77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+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Yes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91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71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Times New Roman" charset="0"/>
                          <a:ea typeface="Calibri" charset="0"/>
                        </a:rPr>
                        <a:t>45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charset="0"/>
                          <a:ea typeface="Calibri" charset="0"/>
                        </a:rPr>
                        <a:t>+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Yes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635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07C1FEA9-D02E-4673-9CA2-0D07A3AB32B1}"/>
              </a:ext>
            </a:extLst>
          </p:cNvPr>
          <p:cNvSpPr>
            <a:spLocks noGrp="1"/>
          </p:cNvSpPr>
          <p:nvPr/>
        </p:nvSpPr>
        <p:spPr>
          <a:xfrm>
            <a:off x="551384" y="1199370"/>
            <a:ext cx="11640616" cy="5570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For those who start treatment during chronic infection </a:t>
            </a:r>
          </a:p>
          <a:p>
            <a:pPr lvl="2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45% remained </a:t>
            </a:r>
            <a:r>
              <a:rPr lang="en-ZA" dirty="0" err="1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Xpert</a:t>
            </a: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 positive after VL suppression</a:t>
            </a:r>
          </a:p>
          <a:p>
            <a:pPr lvl="2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45% had a changing </a:t>
            </a:r>
            <a:r>
              <a:rPr lang="en-ZA" dirty="0" err="1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Xpert</a:t>
            </a: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 result (positive </a:t>
            </a: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  <a:sym typeface="Wingdings"/>
              </a:rPr>
              <a:t> negative) after VL suppression</a:t>
            </a:r>
          </a:p>
          <a:p>
            <a:pPr lvl="2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  <a:sym typeface="Wingdings"/>
              </a:rPr>
              <a:t>HIV </a:t>
            </a:r>
            <a:r>
              <a:rPr lang="en-ZA" dirty="0" err="1">
                <a:solidFill>
                  <a:prstClr val="black"/>
                </a:solidFill>
                <a:latin typeface="+mn-lt"/>
                <a:ea typeface="Arial" charset="0"/>
                <a:cs typeface="Arial" charset="0"/>
                <a:sym typeface="Wingdings"/>
              </a:rPr>
              <a:t>Xpert</a:t>
            </a: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  <a:sym typeface="Wingdings"/>
              </a:rPr>
              <a:t> result may become negative after prolonged viral suppression</a:t>
            </a:r>
            <a:endParaRPr lang="en-ZA" dirty="0">
              <a:solidFill>
                <a:prstClr val="black"/>
              </a:solidFill>
              <a:latin typeface="+mn-lt"/>
              <a:ea typeface="Arial" charset="0"/>
              <a:cs typeface="Arial" charset="0"/>
            </a:endParaRPr>
          </a:p>
          <a:p>
            <a:pPr lvl="1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For those immediately treated during AHI</a:t>
            </a:r>
          </a:p>
          <a:p>
            <a:pPr lvl="2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53% had a positive </a:t>
            </a:r>
            <a:r>
              <a:rPr lang="en-ZA" dirty="0" err="1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Xpert</a:t>
            </a: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 result during initial viremia, and reverted to negative after VL suppression</a:t>
            </a:r>
          </a:p>
          <a:p>
            <a:pPr lvl="2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The majority (90%) who revert to negative </a:t>
            </a:r>
            <a:r>
              <a:rPr lang="en-ZA" dirty="0" err="1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Xpert</a:t>
            </a: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 result, started ART during </a:t>
            </a:r>
            <a:r>
              <a:rPr lang="en-ZA" dirty="0" err="1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Fiebig</a:t>
            </a: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 stage I</a:t>
            </a:r>
          </a:p>
          <a:p>
            <a:pPr lvl="1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Detection of non-adherence during VL suppression</a:t>
            </a:r>
          </a:p>
          <a:p>
            <a:pPr lvl="2">
              <a:buClr>
                <a:srgbClr val="C00000"/>
              </a:buClr>
              <a:defRPr/>
            </a:pPr>
            <a:r>
              <a:rPr lang="en-ZA" dirty="0" err="1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GeneXpert</a:t>
            </a: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 detected viral “blips” during HIV RNA suppression (&lt;20 copies), that correlated to confirmed non-adherence 56% of the time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EB3A8A99-0F7F-43C6-9A99-9A1C3460C50A}"/>
              </a:ext>
            </a:extLst>
          </p:cNvPr>
          <p:cNvSpPr>
            <a:spLocks noGrp="1"/>
          </p:cNvSpPr>
          <p:nvPr/>
        </p:nvSpPr>
        <p:spPr>
          <a:xfrm>
            <a:off x="614372" y="188640"/>
            <a:ext cx="11302589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ZA" sz="3600" b="1" dirty="0">
                <a:solidFill>
                  <a:srgbClr val="C00000"/>
                </a:solidFill>
                <a:latin typeface="+mn-lt"/>
              </a:rPr>
              <a:t>In the FRESH Cohort</a:t>
            </a:r>
            <a:r>
              <a:rPr lang="en-ZA" sz="3600" b="1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7434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167F4B38-0CB7-4326-A8FF-720F8353477B}"/>
              </a:ext>
            </a:extLst>
          </p:cNvPr>
          <p:cNvSpPr>
            <a:spLocks noGrp="1"/>
          </p:cNvSpPr>
          <p:nvPr/>
        </p:nvSpPr>
        <p:spPr>
          <a:xfrm>
            <a:off x="479376" y="1501633"/>
            <a:ext cx="11233248" cy="42357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defRPr/>
            </a:pPr>
            <a:r>
              <a:rPr lang="en-ZA" sz="2700" b="1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Ease of use</a:t>
            </a:r>
            <a:r>
              <a:rPr lang="en-ZA" sz="2700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: VL monitoring by </a:t>
            </a:r>
            <a:r>
              <a:rPr lang="en-ZA" sz="2700" dirty="0" err="1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GeneXpert</a:t>
            </a:r>
            <a:r>
              <a:rPr lang="en-ZA" sz="2700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 was easy to perform by non-laboratory clinic staff. </a:t>
            </a:r>
          </a:p>
          <a:p>
            <a:pPr>
              <a:buClr>
                <a:srgbClr val="C00000"/>
              </a:buClr>
              <a:defRPr/>
            </a:pPr>
            <a:endParaRPr lang="en-ZA" sz="1000" dirty="0">
              <a:solidFill>
                <a:prstClr val="black"/>
              </a:solidFill>
              <a:latin typeface="+mn-lt"/>
              <a:ea typeface="Arial" charset="0"/>
              <a:cs typeface="Arial" charset="0"/>
            </a:endParaRPr>
          </a:p>
          <a:p>
            <a:pPr>
              <a:buClr>
                <a:srgbClr val="C00000"/>
              </a:buClr>
              <a:defRPr/>
            </a:pPr>
            <a:r>
              <a:rPr lang="en-ZA" sz="2700" b="1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Concordance: </a:t>
            </a:r>
            <a:r>
              <a:rPr lang="en-ZA" sz="2700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There was high concordance with HIV RNA quantitative PCR during viremia</a:t>
            </a:r>
          </a:p>
          <a:p>
            <a:pPr>
              <a:buClr>
                <a:srgbClr val="C00000"/>
              </a:buClr>
              <a:defRPr/>
            </a:pPr>
            <a:endParaRPr lang="en-ZA" sz="1000" dirty="0">
              <a:solidFill>
                <a:prstClr val="black"/>
              </a:solidFill>
              <a:latin typeface="+mn-lt"/>
              <a:ea typeface="Arial" charset="0"/>
              <a:cs typeface="Arial" charset="0"/>
            </a:endParaRPr>
          </a:p>
          <a:p>
            <a:pPr>
              <a:buClr>
                <a:srgbClr val="C00000"/>
              </a:buClr>
              <a:defRPr/>
            </a:pPr>
            <a:r>
              <a:rPr lang="en-ZA" sz="2700" b="1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Sensitivity</a:t>
            </a:r>
            <a:r>
              <a:rPr lang="en-ZA" sz="2700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:  At least as sensitive as HIV RNA quantitative PCR. Able to detect “blips” due to non-adherence, during RNA suppression </a:t>
            </a:r>
          </a:p>
          <a:p>
            <a:pPr>
              <a:buClr>
                <a:srgbClr val="C00000"/>
              </a:buClr>
              <a:defRPr/>
            </a:pPr>
            <a:endParaRPr lang="en-ZA" sz="1000" dirty="0">
              <a:solidFill>
                <a:prstClr val="black"/>
              </a:solidFill>
              <a:latin typeface="+mn-lt"/>
              <a:ea typeface="Arial" charset="0"/>
              <a:cs typeface="Arial" charset="0"/>
            </a:endParaRPr>
          </a:p>
          <a:p>
            <a:pPr>
              <a:buClr>
                <a:srgbClr val="C00000"/>
              </a:buClr>
              <a:defRPr/>
            </a:pPr>
            <a:r>
              <a:rPr lang="en-ZA" sz="2700" b="1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Early detection</a:t>
            </a:r>
            <a:r>
              <a:rPr lang="en-ZA" sz="2700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: Able to detect low level viremia, thus may be ideal for AHI detection (provided cost-effective vs. lab based assay)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190B4CA8-C814-439A-9915-D580156157F7}"/>
              </a:ext>
            </a:extLst>
          </p:cNvPr>
          <p:cNvSpPr>
            <a:spLocks noGrp="1"/>
          </p:cNvSpPr>
          <p:nvPr/>
        </p:nvSpPr>
        <p:spPr>
          <a:xfrm>
            <a:off x="0" y="403792"/>
            <a:ext cx="12192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ZA" sz="3600" b="1" dirty="0">
                <a:solidFill>
                  <a:srgbClr val="C00000"/>
                </a:solidFill>
                <a:latin typeface="+mn-lt"/>
              </a:rPr>
              <a:t>General</a:t>
            </a:r>
            <a:r>
              <a:rPr lang="en-ZA" sz="3200" b="1" dirty="0">
                <a:solidFill>
                  <a:srgbClr val="C00000"/>
                </a:solidFill>
                <a:latin typeface="+mn-lt"/>
              </a:rPr>
              <a:t> findings</a:t>
            </a:r>
            <a:r>
              <a:rPr lang="en-ZA" sz="3200" b="1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7576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6B854070-6132-4A8F-9F88-B804B4DC2D91}"/>
              </a:ext>
            </a:extLst>
          </p:cNvPr>
          <p:cNvSpPr>
            <a:spLocks noGrp="1"/>
          </p:cNvSpPr>
          <p:nvPr/>
        </p:nvSpPr>
        <p:spPr>
          <a:xfrm>
            <a:off x="233082" y="1263851"/>
            <a:ext cx="11439583" cy="53698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Detection of acute HIV infection (AHI)</a:t>
            </a:r>
          </a:p>
          <a:p>
            <a:pPr lvl="1" algn="just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Initiation of Immediate ART:  </a:t>
            </a:r>
          </a:p>
          <a:p>
            <a:pPr lvl="2" algn="just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90 min processing time (vs. 1 day) would enable treatment initiation same day as AHI detection.  Feasibility depends on budget/cartridge pricing. </a:t>
            </a:r>
          </a:p>
          <a:p>
            <a:pPr lvl="1" algn="just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Detection of viremia within clinical trials</a:t>
            </a:r>
          </a:p>
          <a:p>
            <a:pPr lvl="2" algn="just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Vaccine trials </a:t>
            </a:r>
            <a:r>
              <a:rPr lang="en-US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(</a:t>
            </a: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prevention) </a:t>
            </a:r>
            <a:r>
              <a:rPr lang="mr-IN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–</a:t>
            </a: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 VL breakthrough monitoring</a:t>
            </a:r>
          </a:p>
          <a:p>
            <a:pPr lvl="2" algn="just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Clinical trials </a:t>
            </a:r>
            <a:r>
              <a:rPr lang="mr-IN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–</a:t>
            </a: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 VL monitoring during analytical treatment interruption (ATI)  for (novel treatment and cure studies)</a:t>
            </a:r>
          </a:p>
          <a:p>
            <a:pPr lvl="1" algn="just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Limitations </a:t>
            </a:r>
          </a:p>
          <a:p>
            <a:pPr lvl="2" algn="just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Variable positivity during viral suppression</a:t>
            </a:r>
          </a:p>
          <a:p>
            <a:pPr lvl="2" algn="just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Negative results after early treatment initiation</a:t>
            </a:r>
          </a:p>
          <a:p>
            <a:pPr lvl="2" algn="just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Cost compared to lab-based HIV RNA PCR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5A893893-B818-4205-9C89-33593C3E0CA9}"/>
              </a:ext>
            </a:extLst>
          </p:cNvPr>
          <p:cNvSpPr>
            <a:spLocks noGrp="1"/>
          </p:cNvSpPr>
          <p:nvPr/>
        </p:nvSpPr>
        <p:spPr>
          <a:xfrm>
            <a:off x="614372" y="258213"/>
            <a:ext cx="11302589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ZA" sz="3600" b="1" dirty="0">
                <a:solidFill>
                  <a:srgbClr val="C00000"/>
                </a:solidFill>
                <a:latin typeface="+mn-lt"/>
                <a:ea typeface="Arial" charset="0"/>
                <a:cs typeface="Arial" charset="0"/>
              </a:rPr>
              <a:t>Cepheid HIV </a:t>
            </a:r>
            <a:r>
              <a:rPr lang="en-ZA" sz="3600" b="1" dirty="0" err="1">
                <a:solidFill>
                  <a:srgbClr val="C00000"/>
                </a:solidFill>
                <a:latin typeface="+mn-lt"/>
                <a:ea typeface="Arial" charset="0"/>
                <a:cs typeface="Arial" charset="0"/>
              </a:rPr>
              <a:t>GeneXpert</a:t>
            </a:r>
            <a:r>
              <a:rPr lang="en-ZA" sz="3600" b="1" dirty="0">
                <a:solidFill>
                  <a:srgbClr val="C00000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mr-IN" sz="3600" dirty="0">
                <a:solidFill>
                  <a:srgbClr val="C00000"/>
                </a:solidFill>
                <a:latin typeface="+mn-lt"/>
                <a:ea typeface="Arial" charset="0"/>
                <a:cs typeface="Arial" charset="0"/>
              </a:rPr>
              <a:t>–</a:t>
            </a:r>
            <a:r>
              <a:rPr lang="en-ZA" sz="3600" dirty="0">
                <a:solidFill>
                  <a:srgbClr val="C00000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ZA" sz="3600" i="1" dirty="0">
                <a:solidFill>
                  <a:srgbClr val="C00000"/>
                </a:solidFill>
                <a:latin typeface="+mn-lt"/>
                <a:ea typeface="Arial" charset="0"/>
                <a:cs typeface="Arial" charset="0"/>
              </a:rPr>
              <a:t>Research Applications</a:t>
            </a:r>
          </a:p>
        </p:txBody>
      </p:sp>
    </p:spTree>
    <p:extLst>
      <p:ext uri="{BB962C8B-B14F-4D97-AF65-F5344CB8AC3E}">
        <p14:creationId xmlns:p14="http://schemas.microsoft.com/office/powerpoint/2010/main" val="899244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A2ACB242-A09C-4665-914C-755EAF0F426D}"/>
              </a:ext>
            </a:extLst>
          </p:cNvPr>
          <p:cNvSpPr>
            <a:spLocks noGrp="1"/>
          </p:cNvSpPr>
          <p:nvPr/>
        </p:nvSpPr>
        <p:spPr>
          <a:xfrm>
            <a:off x="233082" y="1263851"/>
            <a:ext cx="11439583" cy="53698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Detection of acute HIV infection (AHI)</a:t>
            </a:r>
          </a:p>
          <a:p>
            <a:pPr lvl="1" algn="just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Initiation of Immediate ART:  </a:t>
            </a:r>
          </a:p>
          <a:p>
            <a:pPr lvl="2" algn="just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90 min processing time (vs. 1 day) would enable treatment initiation same day as AHI detection.  Feasibility depends on budget/cartridge pricing. </a:t>
            </a:r>
          </a:p>
          <a:p>
            <a:pPr lvl="1" algn="just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Detection of viremia within clinical trials</a:t>
            </a:r>
          </a:p>
          <a:p>
            <a:pPr lvl="2" algn="just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Vaccine trials </a:t>
            </a:r>
            <a:r>
              <a:rPr lang="en-US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(</a:t>
            </a: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prevention) </a:t>
            </a:r>
            <a:r>
              <a:rPr lang="mr-IN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–</a:t>
            </a: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 VL breakthrough monitoring</a:t>
            </a:r>
          </a:p>
          <a:p>
            <a:pPr lvl="2" algn="just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Clinical trials </a:t>
            </a:r>
            <a:r>
              <a:rPr lang="mr-IN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–</a:t>
            </a: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 VL monitoring during analytical treatment interruption (ATI)  for (novel treatment and cure studies)</a:t>
            </a:r>
          </a:p>
          <a:p>
            <a:pPr lvl="1" algn="just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Limitations </a:t>
            </a:r>
          </a:p>
          <a:p>
            <a:pPr lvl="2" algn="just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Variable positivity during viral suppression</a:t>
            </a:r>
          </a:p>
          <a:p>
            <a:pPr lvl="2" algn="just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Negative results after early treatment initiation</a:t>
            </a:r>
          </a:p>
          <a:p>
            <a:pPr lvl="2" algn="just">
              <a:buClr>
                <a:srgbClr val="C00000"/>
              </a:buClr>
              <a:defRPr/>
            </a:pPr>
            <a:r>
              <a:rPr lang="en-ZA" dirty="0">
                <a:solidFill>
                  <a:prstClr val="black"/>
                </a:solidFill>
                <a:latin typeface="+mn-lt"/>
                <a:ea typeface="Arial" charset="0"/>
                <a:cs typeface="Arial" charset="0"/>
              </a:rPr>
              <a:t>Cost compared to lab-based HIV RNA PCR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B3F17CF3-B8B5-4B78-9162-ADE75FD5412F}"/>
              </a:ext>
            </a:extLst>
          </p:cNvPr>
          <p:cNvSpPr>
            <a:spLocks noGrp="1"/>
          </p:cNvSpPr>
          <p:nvPr/>
        </p:nvSpPr>
        <p:spPr>
          <a:xfrm>
            <a:off x="614372" y="258213"/>
            <a:ext cx="11302589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ZA" sz="3600" b="1" dirty="0">
                <a:solidFill>
                  <a:srgbClr val="C00000"/>
                </a:solidFill>
                <a:latin typeface="+mn-lt"/>
                <a:ea typeface="Arial" charset="0"/>
                <a:cs typeface="Arial" charset="0"/>
              </a:rPr>
              <a:t>Cepheid HIV </a:t>
            </a:r>
            <a:r>
              <a:rPr lang="en-ZA" sz="3600" b="1" dirty="0" err="1">
                <a:solidFill>
                  <a:srgbClr val="C00000"/>
                </a:solidFill>
                <a:latin typeface="+mn-lt"/>
                <a:ea typeface="Arial" charset="0"/>
                <a:cs typeface="Arial" charset="0"/>
              </a:rPr>
              <a:t>GeneXpert</a:t>
            </a:r>
            <a:r>
              <a:rPr lang="en-ZA" sz="3600" b="1" dirty="0">
                <a:solidFill>
                  <a:srgbClr val="C00000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mr-IN" sz="3600" dirty="0">
                <a:solidFill>
                  <a:srgbClr val="C00000"/>
                </a:solidFill>
                <a:latin typeface="+mn-lt"/>
                <a:ea typeface="Arial" charset="0"/>
                <a:cs typeface="Arial" charset="0"/>
              </a:rPr>
              <a:t>–</a:t>
            </a:r>
            <a:r>
              <a:rPr lang="en-ZA" sz="3600" dirty="0">
                <a:solidFill>
                  <a:srgbClr val="C00000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ZA" sz="3600" i="1" dirty="0">
                <a:solidFill>
                  <a:srgbClr val="C00000"/>
                </a:solidFill>
                <a:latin typeface="+mn-lt"/>
                <a:ea typeface="Arial" charset="0"/>
                <a:cs typeface="Arial" charset="0"/>
              </a:rPr>
              <a:t>Research Applications</a:t>
            </a:r>
          </a:p>
        </p:txBody>
      </p:sp>
    </p:spTree>
    <p:extLst>
      <p:ext uri="{BB962C8B-B14F-4D97-AF65-F5344CB8AC3E}">
        <p14:creationId xmlns:p14="http://schemas.microsoft.com/office/powerpoint/2010/main" val="437968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xmlns="" id="{3458C87B-3142-4E0B-BC36-CC01198AE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4795" y="1143003"/>
            <a:ext cx="6766559" cy="432816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DDAE74-1B99-49F4-BDA9-D36725C69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214" y="4343400"/>
            <a:ext cx="1266825" cy="42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xmlns="" id="{3F327460-0752-4461-8B54-784C063603F0}"/>
              </a:ext>
            </a:extLst>
          </p:cNvPr>
          <p:cNvSpPr txBox="1">
            <a:spLocks/>
          </p:cNvSpPr>
          <p:nvPr/>
        </p:nvSpPr>
        <p:spPr>
          <a:xfrm>
            <a:off x="467139" y="256498"/>
            <a:ext cx="11251095" cy="86177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tabLst>
                <a:tab pos="3656329" algn="l"/>
              </a:tabLst>
              <a:defRPr/>
            </a:pPr>
            <a:r>
              <a:rPr lang="en-ZA" sz="2800" b="1" dirty="0">
                <a:solidFill>
                  <a:srgbClr val="C00000"/>
                </a:solidFill>
                <a:latin typeface="+mn-lt"/>
                <a:cs typeface="Arial"/>
              </a:rPr>
              <a:t>Eastern and</a:t>
            </a:r>
            <a:r>
              <a:rPr lang="en-ZA" sz="2800" b="1" spc="195" dirty="0">
                <a:solidFill>
                  <a:srgbClr val="C00000"/>
                </a:solidFill>
                <a:latin typeface="+mn-lt"/>
                <a:cs typeface="Arial"/>
              </a:rPr>
              <a:t> </a:t>
            </a:r>
            <a:r>
              <a:rPr lang="en-ZA" sz="2800" b="1" dirty="0">
                <a:solidFill>
                  <a:srgbClr val="C00000"/>
                </a:solidFill>
                <a:latin typeface="+mn-lt"/>
                <a:cs typeface="Arial"/>
              </a:rPr>
              <a:t>southern</a:t>
            </a:r>
            <a:r>
              <a:rPr lang="en-ZA" sz="2800" b="1" spc="250" dirty="0">
                <a:solidFill>
                  <a:srgbClr val="C00000"/>
                </a:solidFill>
                <a:latin typeface="+mn-lt"/>
                <a:cs typeface="Arial"/>
              </a:rPr>
              <a:t> </a:t>
            </a:r>
            <a:r>
              <a:rPr lang="en-ZA" sz="2800" b="1" dirty="0">
                <a:solidFill>
                  <a:srgbClr val="C00000"/>
                </a:solidFill>
                <a:latin typeface="+mn-lt"/>
                <a:cs typeface="Arial"/>
              </a:rPr>
              <a:t>Africa: high n</a:t>
            </a:r>
            <a:r>
              <a:rPr lang="en-ZA" sz="2800" b="1" spc="-10" dirty="0">
                <a:solidFill>
                  <a:srgbClr val="C00000"/>
                </a:solidFill>
                <a:latin typeface="+mn-lt"/>
                <a:cs typeface="Arial"/>
              </a:rPr>
              <a:t>ew</a:t>
            </a:r>
            <a:r>
              <a:rPr lang="en-ZA" sz="2800" b="1" spc="-40" dirty="0">
                <a:solidFill>
                  <a:srgbClr val="C00000"/>
                </a:solidFill>
                <a:latin typeface="+mn-lt"/>
                <a:cs typeface="Arial"/>
              </a:rPr>
              <a:t> </a:t>
            </a:r>
            <a:r>
              <a:rPr lang="en-ZA" sz="2800" b="1" dirty="0">
                <a:solidFill>
                  <a:srgbClr val="C00000"/>
                </a:solidFill>
                <a:latin typeface="+mn-lt"/>
                <a:cs typeface="Arial"/>
              </a:rPr>
              <a:t>HIV</a:t>
            </a:r>
            <a:r>
              <a:rPr lang="en-ZA" sz="2800" b="1" spc="-40" dirty="0">
                <a:solidFill>
                  <a:srgbClr val="C00000"/>
                </a:solidFill>
                <a:latin typeface="+mn-lt"/>
                <a:cs typeface="Arial"/>
              </a:rPr>
              <a:t> </a:t>
            </a:r>
            <a:r>
              <a:rPr lang="en-ZA" sz="2800" b="1" dirty="0">
                <a:solidFill>
                  <a:srgbClr val="C00000"/>
                </a:solidFill>
                <a:latin typeface="+mn-lt"/>
                <a:cs typeface="Arial"/>
              </a:rPr>
              <a:t>infections among young women aged 15-24</a:t>
            </a:r>
            <a:r>
              <a:rPr lang="en-ZA" sz="2800" b="1" spc="-70" dirty="0">
                <a:solidFill>
                  <a:srgbClr val="C00000"/>
                </a:solidFill>
                <a:latin typeface="+mn-lt"/>
                <a:cs typeface="Arial"/>
              </a:rPr>
              <a:t> </a:t>
            </a:r>
            <a:r>
              <a:rPr lang="en-ZA" sz="2800" b="1" spc="-10" dirty="0">
                <a:solidFill>
                  <a:srgbClr val="C00000"/>
                </a:solidFill>
                <a:latin typeface="+mn-lt"/>
                <a:cs typeface="Arial"/>
              </a:rPr>
              <a:t>years</a:t>
            </a:r>
            <a:endParaRPr lang="en-ZA" sz="2800" b="1" dirty="0">
              <a:solidFill>
                <a:srgbClr val="C00000"/>
              </a:solidFill>
              <a:latin typeface="+mn-lt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D0F056-34B2-4991-B91D-DF442F69510C}"/>
              </a:ext>
            </a:extLst>
          </p:cNvPr>
          <p:cNvSpPr txBox="1"/>
          <p:nvPr/>
        </p:nvSpPr>
        <p:spPr>
          <a:xfrm>
            <a:off x="387626" y="5261836"/>
            <a:ext cx="11638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/>
              <a:t>HIV incidence remains unacceptably high among young women in sub-Saharan Africa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/>
              <a:t>There is a need to better understand the reasons for high incidence, and evaluate interventions that can reduce infections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/>
              <a:t> Monitoring of those infected and on ART is essential for HIV control</a:t>
            </a:r>
          </a:p>
        </p:txBody>
      </p:sp>
    </p:spTree>
    <p:extLst>
      <p:ext uri="{BB962C8B-B14F-4D97-AF65-F5344CB8AC3E}">
        <p14:creationId xmlns:p14="http://schemas.microsoft.com/office/powerpoint/2010/main" val="1244854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IMG_9123.JPG">
            <a:extLst>
              <a:ext uri="{FF2B5EF4-FFF2-40B4-BE49-F238E27FC236}">
                <a16:creationId xmlns:a16="http://schemas.microsoft.com/office/drawing/2014/main" xmlns="" id="{34424753-EB6B-4F91-A322-AD74674447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9" r="23161" b="12508"/>
          <a:stretch/>
        </p:blipFill>
        <p:spPr>
          <a:xfrm>
            <a:off x="4016189" y="1839958"/>
            <a:ext cx="8175812" cy="4979815"/>
          </a:xfrm>
          <a:prstGeom prst="rect">
            <a:avLst/>
          </a:prstGeom>
        </p:spPr>
      </p:pic>
      <p:pic>
        <p:nvPicPr>
          <p:cNvPr id="3" name="Afbeelding 2" descr="Msunduzi_THP testing sites_map_2017.03.08_v6.pdf">
            <a:extLst>
              <a:ext uri="{FF2B5EF4-FFF2-40B4-BE49-F238E27FC236}">
                <a16:creationId xmlns:a16="http://schemas.microsoft.com/office/drawing/2014/main" xmlns="" id="{70D7CF0A-6D6C-4BB5-9EFB-122EE6627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958"/>
            <a:ext cx="6639754" cy="497981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DADCE415-2B74-41EA-804A-0C2BDCC2EA7D}"/>
              </a:ext>
            </a:extLst>
          </p:cNvPr>
          <p:cNvSpPr>
            <a:spLocks noGrp="1"/>
          </p:cNvSpPr>
          <p:nvPr/>
        </p:nvSpPr>
        <p:spPr>
          <a:xfrm>
            <a:off x="1" y="603270"/>
            <a:ext cx="12192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+mn-lt"/>
                <a:ea typeface="Arial" charset="0"/>
                <a:cs typeface="Arial" charset="0"/>
              </a:rPr>
              <a:t>Completed pilot study: </a:t>
            </a:r>
            <a:r>
              <a:rPr lang="en-US" sz="2800" b="1" i="1" dirty="0">
                <a:solidFill>
                  <a:srgbClr val="C00000"/>
                </a:solidFill>
                <a:latin typeface="+mn-lt"/>
                <a:ea typeface="Arial" charset="0"/>
                <a:cs typeface="Arial" charset="0"/>
              </a:rPr>
              <a:t>Community-based HIV testing and linkage to care by African Traditional Health Practitioners (THPs) </a:t>
            </a:r>
            <a:endParaRPr lang="en-ZA" sz="2800" b="1" i="1" dirty="0">
              <a:solidFill>
                <a:srgbClr val="C00000"/>
              </a:solidFill>
              <a:latin typeface="+mn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1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1" descr="IMG_7107.JPG">
            <a:extLst>
              <a:ext uri="{FF2B5EF4-FFF2-40B4-BE49-F238E27FC236}">
                <a16:creationId xmlns:a16="http://schemas.microsoft.com/office/drawing/2014/main" xmlns="" id="{186E3471-43FB-4729-BEA8-9C1C6A43F2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1"/>
          <a:stretch/>
        </p:blipFill>
        <p:spPr>
          <a:xfrm>
            <a:off x="8208554" y="420993"/>
            <a:ext cx="3860483" cy="3210339"/>
          </a:xfrm>
          <a:prstGeom prst="rect">
            <a:avLst/>
          </a:prstGeom>
        </p:spPr>
      </p:pic>
      <p:pic>
        <p:nvPicPr>
          <p:cNvPr id="3" name="Afbeelding 3" descr="28557780835_978ca9e08e_o.jpg">
            <a:extLst>
              <a:ext uri="{FF2B5EF4-FFF2-40B4-BE49-F238E27FC236}">
                <a16:creationId xmlns:a16="http://schemas.microsoft.com/office/drawing/2014/main" xmlns="" id="{79FA5EA3-B9E9-4464-86BF-D2D017177F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74" b="11321"/>
          <a:stretch/>
        </p:blipFill>
        <p:spPr>
          <a:xfrm>
            <a:off x="207242" y="1673029"/>
            <a:ext cx="6820529" cy="5115397"/>
          </a:xfrm>
          <a:prstGeom prst="rect">
            <a:avLst/>
          </a:prstGeom>
        </p:spPr>
      </p:pic>
      <p:pic>
        <p:nvPicPr>
          <p:cNvPr id="4" name="Afbeelding 4" descr="27940694894_f03a105ed6_o.jpg">
            <a:extLst>
              <a:ext uri="{FF2B5EF4-FFF2-40B4-BE49-F238E27FC236}">
                <a16:creationId xmlns:a16="http://schemas.microsoft.com/office/drawing/2014/main" xmlns="" id="{6BC1FCD0-C4F5-43C7-922A-03318BC46F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7" t="13976" r="35649" b="16407"/>
          <a:stretch/>
        </p:blipFill>
        <p:spPr>
          <a:xfrm>
            <a:off x="256261" y="1744184"/>
            <a:ext cx="2428110" cy="235635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4532A2AA-166F-40B6-9BC2-5DA243B5C9B5}"/>
              </a:ext>
            </a:extLst>
          </p:cNvPr>
          <p:cNvSpPr txBox="1"/>
          <p:nvPr/>
        </p:nvSpPr>
        <p:spPr>
          <a:xfrm>
            <a:off x="172591" y="258841"/>
            <a:ext cx="7341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Point of cate HIV RNA testing such as the </a:t>
            </a:r>
            <a:r>
              <a:rPr lang="en-US" sz="2400" b="1" dirty="0" err="1">
                <a:solidFill>
                  <a:srgbClr val="C00000"/>
                </a:solidFill>
              </a:rPr>
              <a:t>Xpert</a:t>
            </a:r>
            <a:r>
              <a:rPr lang="en-US" sz="2400" b="1" dirty="0">
                <a:solidFill>
                  <a:srgbClr val="C00000"/>
                </a:solidFill>
              </a:rPr>
              <a:t> could be a powerful tool in the fight against HIV in the informal healthcare setting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7" name="Afbeelding 4" descr="30381062385_116fdc19fa_o.jpg">
            <a:extLst>
              <a:ext uri="{FF2B5EF4-FFF2-40B4-BE49-F238E27FC236}">
                <a16:creationId xmlns:a16="http://schemas.microsoft.com/office/drawing/2014/main" xmlns="" id="{3C563DF8-379B-4D42-AFE7-D5534BEC22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6" r="11111"/>
          <a:stretch/>
        </p:blipFill>
        <p:spPr>
          <a:xfrm>
            <a:off x="7153118" y="3647661"/>
            <a:ext cx="5259595" cy="32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53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6C196F-2E16-4E4F-B651-EA6ADD228812}"/>
              </a:ext>
            </a:extLst>
          </p:cNvPr>
          <p:cNvSpPr txBox="1">
            <a:spLocks/>
          </p:cNvSpPr>
          <p:nvPr/>
        </p:nvSpPr>
        <p:spPr>
          <a:xfrm>
            <a:off x="1881188" y="-82727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Acknowledgements</a:t>
            </a:r>
            <a:endParaRPr kumimoji="0" lang="en-Z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7432E7-A7F5-4907-B439-C9643D4C99A9}"/>
              </a:ext>
            </a:extLst>
          </p:cNvPr>
          <p:cNvSpPr txBox="1">
            <a:spLocks/>
          </p:cNvSpPr>
          <p:nvPr/>
        </p:nvSpPr>
        <p:spPr>
          <a:xfrm>
            <a:off x="407368" y="857250"/>
            <a:ext cx="5341791" cy="527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ZA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HPP, FRESH, AHRI and UKZN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Krista Dong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Amber Moodley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Daniel Muema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Nasreen Ismael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FRESH study participants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FRESH study team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A02DFA6-3F39-4256-873F-70F1233E6B98}"/>
              </a:ext>
            </a:extLst>
          </p:cNvPr>
          <p:cNvSpPr txBox="1">
            <a:spLocks/>
          </p:cNvSpPr>
          <p:nvPr/>
        </p:nvSpPr>
        <p:spPr>
          <a:xfrm>
            <a:off x="7816453" y="857250"/>
            <a:ext cx="4040187" cy="47252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Harvard/MGH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b="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Bruce Walker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Douglas Kwon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Musie</a:t>
            </a:r>
            <a:r>
              <a:rPr kumimoji="0" lang="en-ZA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ZA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Ghebremichael</a:t>
            </a:r>
            <a:endParaRPr kumimoji="0" lang="en-ZA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sz="1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ZA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Funding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Bill and Melinda Gates Foundation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IAVI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NIH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South African DST/NRF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HHMI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Gilead Sciences, Inc.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Cepheid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24">
            <a:extLst>
              <a:ext uri="{FF2B5EF4-FFF2-40B4-BE49-F238E27FC236}">
                <a16:creationId xmlns:a16="http://schemas.microsoft.com/office/drawing/2014/main" xmlns="" id="{513CE9E5-70FD-4B08-875E-2AE8CB9BF8AC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6092825"/>
            <a:ext cx="9144000" cy="0"/>
            <a:chOff x="0" y="3758"/>
            <a:chExt cx="5760" cy="35"/>
          </a:xfrm>
        </p:grpSpPr>
        <p:sp>
          <p:nvSpPr>
            <p:cNvPr id="6" name="Line 5">
              <a:extLst>
                <a:ext uri="{FF2B5EF4-FFF2-40B4-BE49-F238E27FC236}">
                  <a16:creationId xmlns:a16="http://schemas.microsoft.com/office/drawing/2014/main" xmlns="" id="{49E080BE-6EF0-44E6-8FBB-EC079EF9B5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7483647" y="6092825"/>
              <a:ext cx="0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xmlns="" id="{4CF8B954-EED1-4B04-8A93-467AB5A773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7483647" y="6092825"/>
              <a:ext cx="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8" name="Picture 7" descr="dst_logo_print">
            <a:extLst>
              <a:ext uri="{FF2B5EF4-FFF2-40B4-BE49-F238E27FC236}">
                <a16:creationId xmlns:a16="http://schemas.microsoft.com/office/drawing/2014/main" xmlns="" id="{4A92F4FF-0E47-46EA-8D6F-1815A090CC7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171" y="6300043"/>
            <a:ext cx="13462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rf logo">
            <a:extLst>
              <a:ext uri="{FF2B5EF4-FFF2-40B4-BE49-F238E27FC236}">
                <a16:creationId xmlns:a16="http://schemas.microsoft.com/office/drawing/2014/main" xmlns="" id="{6FEF5BD2-7DFD-492D-94EE-8FBBBCE35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06" y="6212731"/>
            <a:ext cx="792163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IH logo">
            <a:extLst>
              <a:ext uri="{FF2B5EF4-FFF2-40B4-BE49-F238E27FC236}">
                <a16:creationId xmlns:a16="http://schemas.microsoft.com/office/drawing/2014/main" xmlns="" id="{835D30C7-D323-4AC3-B624-EA8A38042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004" y="6122243"/>
            <a:ext cx="6254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ttp://eon.businesswire.com/multimedia/eon/20120509005511/en/2625228">
            <a:extLst>
              <a:ext uri="{FF2B5EF4-FFF2-40B4-BE49-F238E27FC236}">
                <a16:creationId xmlns:a16="http://schemas.microsoft.com/office/drawing/2014/main" xmlns="" id="{D82344D3-13E1-4758-BBB3-B132412F2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6211143"/>
            <a:ext cx="14986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6" descr="images.png">
            <a:extLst>
              <a:ext uri="{FF2B5EF4-FFF2-40B4-BE49-F238E27FC236}">
                <a16:creationId xmlns:a16="http://schemas.microsoft.com/office/drawing/2014/main" xmlns="" id="{6AB26E7F-8C3E-4F5C-A7A2-09402BE613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714" y="6214159"/>
            <a:ext cx="1753076" cy="52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7">
            <a:extLst>
              <a:ext uri="{FF2B5EF4-FFF2-40B4-BE49-F238E27FC236}">
                <a16:creationId xmlns:a16="http://schemas.microsoft.com/office/drawing/2014/main" xmlns="" id="{4BFB2BEA-510C-4139-9B25-B3B9D72DFC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766" y="5582461"/>
            <a:ext cx="1544479" cy="115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0E709F7-7850-4DF0-AF3B-4D62AADD6E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6025" y="6119862"/>
            <a:ext cx="621506" cy="6215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449C876-225F-40D1-A3E0-03956C1B83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6480" y="6338680"/>
            <a:ext cx="1431404" cy="402688"/>
          </a:xfrm>
          <a:prstGeom prst="rect">
            <a:avLst/>
          </a:prstGeom>
        </p:spPr>
      </p:pic>
      <p:pic>
        <p:nvPicPr>
          <p:cNvPr id="16" name="Picture 15" descr="download.png">
            <a:extLst>
              <a:ext uri="{FF2B5EF4-FFF2-40B4-BE49-F238E27FC236}">
                <a16:creationId xmlns:a16="http://schemas.microsoft.com/office/drawing/2014/main" xmlns="" id="{E5B41BA0-6863-4B5A-A201-6117895252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069" y="5573969"/>
            <a:ext cx="1921383" cy="39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24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49FA88-3C36-4F8C-8D53-2DB52DA4E3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1" t="9725" b="15865"/>
          <a:stretch/>
        </p:blipFill>
        <p:spPr bwMode="auto">
          <a:xfrm>
            <a:off x="586855" y="1305482"/>
            <a:ext cx="5271326" cy="287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D79217-D1F0-4A67-AAA2-841929E8A1A0}"/>
              </a:ext>
            </a:extLst>
          </p:cNvPr>
          <p:cNvSpPr txBox="1"/>
          <p:nvPr/>
        </p:nvSpPr>
        <p:spPr>
          <a:xfrm>
            <a:off x="2566861" y="189965"/>
            <a:ext cx="6135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srgbClr val="C00000"/>
                </a:solidFill>
              </a:rPr>
              <a:t>FRESH </a:t>
            </a:r>
            <a:r>
              <a:rPr lang="mr-IN" sz="3200" b="1" kern="0" dirty="0">
                <a:solidFill>
                  <a:srgbClr val="C00000"/>
                </a:solidFill>
              </a:rPr>
              <a:t>–</a:t>
            </a:r>
            <a:r>
              <a:rPr lang="en-US" sz="3200" b="1" kern="0" dirty="0">
                <a:solidFill>
                  <a:srgbClr val="C00000"/>
                </a:solidFill>
              </a:rPr>
              <a:t> Acute HIV Infection Study</a:t>
            </a:r>
            <a:r>
              <a:rPr lang="en-US" sz="4000" b="1" kern="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DD45588-B6A3-4C8E-A177-D5012B4D9CBE}"/>
              </a:ext>
            </a:extLst>
          </p:cNvPr>
          <p:cNvSpPr txBox="1"/>
          <p:nvPr/>
        </p:nvSpPr>
        <p:spPr>
          <a:xfrm>
            <a:off x="1980452" y="720035"/>
            <a:ext cx="6991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srgbClr val="C00000"/>
                </a:solidFill>
              </a:rPr>
              <a:t>F</a:t>
            </a:r>
            <a:r>
              <a:rPr lang="en-US" sz="2400" kern="0" dirty="0"/>
              <a:t>emales </a:t>
            </a:r>
            <a:r>
              <a:rPr lang="en-US" sz="2400" kern="0" dirty="0">
                <a:solidFill>
                  <a:srgbClr val="C00000"/>
                </a:solidFill>
              </a:rPr>
              <a:t>R</a:t>
            </a:r>
            <a:r>
              <a:rPr lang="en-US" sz="2400" kern="0" dirty="0"/>
              <a:t>ising through </a:t>
            </a:r>
            <a:r>
              <a:rPr lang="en-US" sz="2400" kern="0" dirty="0">
                <a:solidFill>
                  <a:srgbClr val="C00000"/>
                </a:solidFill>
              </a:rPr>
              <a:t>E</a:t>
            </a:r>
            <a:r>
              <a:rPr lang="en-US" sz="2400" kern="0" dirty="0"/>
              <a:t>ducation, </a:t>
            </a:r>
            <a:r>
              <a:rPr lang="en-US" sz="2400" kern="0" dirty="0">
                <a:solidFill>
                  <a:srgbClr val="C00000"/>
                </a:solidFill>
              </a:rPr>
              <a:t>S</a:t>
            </a:r>
            <a:r>
              <a:rPr lang="en-US" sz="2400" kern="0" dirty="0"/>
              <a:t>upport and </a:t>
            </a:r>
            <a:r>
              <a:rPr lang="en-US" sz="2400" kern="0" dirty="0">
                <a:solidFill>
                  <a:srgbClr val="C00000"/>
                </a:solidFill>
              </a:rPr>
              <a:t>H</a:t>
            </a:r>
            <a:r>
              <a:rPr lang="en-US" sz="2400" kern="0" dirty="0"/>
              <a:t>ealth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15FE8E-3D62-402B-9655-3C6B45E51E3B}"/>
              </a:ext>
            </a:extLst>
          </p:cNvPr>
          <p:cNvSpPr txBox="1"/>
          <p:nvPr/>
        </p:nvSpPr>
        <p:spPr>
          <a:xfrm>
            <a:off x="32102" y="4239398"/>
            <a:ext cx="11659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kern="0" dirty="0">
                <a:solidFill>
                  <a:prstClr val="black"/>
                </a:solidFill>
              </a:rPr>
              <a:t>           Dual Goals:    1.  Detection and treatment of acute HIV infection</a:t>
            </a:r>
          </a:p>
          <a:p>
            <a:pPr>
              <a:defRPr/>
            </a:pPr>
            <a:r>
              <a:rPr lang="en-US" sz="2800" kern="0" dirty="0">
                <a:solidFill>
                  <a:prstClr val="black"/>
                </a:solidFill>
              </a:rPr>
              <a:t>                                   2.  HIV prevention, poverty reduction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B85649-B663-41B2-A4A8-3D59E4F1B5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96" t="18951" r="16666" b="38487"/>
          <a:stretch/>
        </p:blipFill>
        <p:spPr>
          <a:xfrm>
            <a:off x="5973427" y="1267739"/>
            <a:ext cx="5718412" cy="2918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97D0BD-515E-4119-B45D-1683C7428062}"/>
              </a:ext>
            </a:extLst>
          </p:cNvPr>
          <p:cNvSpPr txBox="1"/>
          <p:nvPr/>
        </p:nvSpPr>
        <p:spPr>
          <a:xfrm>
            <a:off x="0" y="5204035"/>
            <a:ext cx="1219200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700" kern="0" dirty="0">
                <a:solidFill>
                  <a:prstClr val="black"/>
                </a:solidFill>
              </a:rPr>
              <a:t>   </a:t>
            </a:r>
            <a:r>
              <a:rPr lang="en-US" sz="2400" kern="0" dirty="0">
                <a:solidFill>
                  <a:prstClr val="black"/>
                </a:solidFill>
              </a:rPr>
              <a:t>Method:     1. Enroll young HIV-uninfected females at high-risk of infection</a:t>
            </a:r>
          </a:p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	           2. Frequent surveillance - finger prick HIV RNA test 2x/week</a:t>
            </a:r>
          </a:p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                        3. Integrate science with a socio-economic intervention </a:t>
            </a:r>
          </a:p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                            (boost enrolment/adherence/retention)</a:t>
            </a:r>
          </a:p>
        </p:txBody>
      </p:sp>
    </p:spTree>
    <p:extLst>
      <p:ext uri="{BB962C8B-B14F-4D97-AF65-F5344CB8AC3E}">
        <p14:creationId xmlns:p14="http://schemas.microsoft.com/office/powerpoint/2010/main" val="195169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AA1243-34BA-47E3-951F-F20F29014B32}"/>
              </a:ext>
            </a:extLst>
          </p:cNvPr>
          <p:cNvSpPr txBox="1">
            <a:spLocks/>
          </p:cNvSpPr>
          <p:nvPr/>
        </p:nvSpPr>
        <p:spPr>
          <a:xfrm>
            <a:off x="2057400" y="223124"/>
            <a:ext cx="8458200" cy="84367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  <a:ea typeface="Arial" charset="0"/>
                <a:cs typeface="Arial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+mn-lt"/>
                <a:ea typeface="Arial" charset="0"/>
                <a:cs typeface="Arial" charset="0"/>
              </a:rPr>
              <a:t>71 acute infections detected</a:t>
            </a:r>
          </a:p>
        </p:txBody>
      </p:sp>
      <p:pic>
        <p:nvPicPr>
          <p:cNvPr id="3" name="Picture 2" descr="Days to Acute Infection.png">
            <a:extLst>
              <a:ext uri="{FF2B5EF4-FFF2-40B4-BE49-F238E27FC236}">
                <a16:creationId xmlns:a16="http://schemas.microsoft.com/office/drawing/2014/main" xmlns="" id="{3949B287-92C3-4979-BC26-78BB00786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143000"/>
            <a:ext cx="8031182" cy="518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E3766B-1947-40A2-94E7-58EE3945042D}"/>
              </a:ext>
            </a:extLst>
          </p:cNvPr>
          <p:cNvSpPr txBox="1"/>
          <p:nvPr/>
        </p:nvSpPr>
        <p:spPr>
          <a:xfrm>
            <a:off x="5715000" y="4953000"/>
            <a:ext cx="2514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2C407C-1601-429E-8540-34D13D3777D9}"/>
              </a:ext>
            </a:extLst>
          </p:cNvPr>
          <p:cNvSpPr txBox="1"/>
          <p:nvPr/>
        </p:nvSpPr>
        <p:spPr>
          <a:xfrm flipH="1">
            <a:off x="5747332" y="4724400"/>
            <a:ext cx="12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A7C697-CFFB-4CD9-9D53-4B1E67606E51}"/>
              </a:ext>
            </a:extLst>
          </p:cNvPr>
          <p:cNvSpPr txBox="1"/>
          <p:nvPr/>
        </p:nvSpPr>
        <p:spPr>
          <a:xfrm>
            <a:off x="5562600" y="4343400"/>
            <a:ext cx="2362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58F4A65-5AA4-4984-81F3-352E6B85C3F2}"/>
              </a:ext>
            </a:extLst>
          </p:cNvPr>
          <p:cNvSpPr txBox="1"/>
          <p:nvPr/>
        </p:nvSpPr>
        <p:spPr>
          <a:xfrm>
            <a:off x="4684952" y="2776716"/>
            <a:ext cx="5745182" cy="2523768"/>
          </a:xfrm>
          <a:prstGeom prst="rect">
            <a:avLst/>
          </a:prstGeom>
          <a:solidFill>
            <a:schemeClr val="bg1">
              <a:lumMod val="95000"/>
            </a:schemeClr>
          </a:solidFill>
          <a:ln w="666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576263" indent="-339725"/>
            <a:endParaRPr lang="en-US" sz="1000" b="1" dirty="0">
              <a:solidFill>
                <a:prstClr val="black"/>
              </a:solidFill>
            </a:endParaRPr>
          </a:p>
          <a:p>
            <a:pPr marL="576263" indent="-339725"/>
            <a:r>
              <a:rPr lang="en-US" sz="2000" b="1" dirty="0">
                <a:solidFill>
                  <a:prstClr val="black"/>
                </a:solidFill>
              </a:rPr>
              <a:t>As of April 2018:</a:t>
            </a:r>
          </a:p>
          <a:p>
            <a:pPr marL="576263" indent="-339725"/>
            <a:endParaRPr lang="en-US" sz="800" b="1" dirty="0">
              <a:solidFill>
                <a:prstClr val="black"/>
              </a:solidFill>
            </a:endParaRPr>
          </a:p>
          <a:p>
            <a:pPr marL="576263" indent="-339725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&gt; 1,600 enrollees</a:t>
            </a:r>
          </a:p>
          <a:p>
            <a:pPr marL="576263" indent="-339725">
              <a:buFont typeface="Arial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Incidence 8.3</a:t>
            </a:r>
            <a:r>
              <a:rPr lang="en-US" sz="2000" b="1" dirty="0">
                <a:solidFill>
                  <a:srgbClr val="A20798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(95% CI=5.8-12.0) per 100 p/y</a:t>
            </a:r>
          </a:p>
          <a:p>
            <a:pPr marL="576263" indent="-339725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14 untreated, 57 treated early</a:t>
            </a:r>
          </a:p>
          <a:p>
            <a:pPr marL="576263" indent="-339725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&gt; 70% </a:t>
            </a:r>
            <a:r>
              <a:rPr lang="en-US" sz="2000" dirty="0" err="1">
                <a:solidFill>
                  <a:prstClr val="black"/>
                </a:solidFill>
              </a:rPr>
              <a:t>Fiebig</a:t>
            </a:r>
            <a:r>
              <a:rPr lang="en-US" sz="2000" dirty="0">
                <a:solidFill>
                  <a:prstClr val="black"/>
                </a:solidFill>
              </a:rPr>
              <a:t> I</a:t>
            </a:r>
          </a:p>
          <a:p>
            <a:pPr marL="576263" indent="-339725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Median 4 days since last negative HIV RNA </a:t>
            </a:r>
          </a:p>
          <a:p>
            <a:pPr marL="576263" indent="-339725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ART started within median 1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7CA4D8B-D49F-4740-88B8-1CCC65BD058F}"/>
              </a:ext>
            </a:extLst>
          </p:cNvPr>
          <p:cNvSpPr txBox="1"/>
          <p:nvPr/>
        </p:nvSpPr>
        <p:spPr>
          <a:xfrm>
            <a:off x="7802882" y="12192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5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ACEC9A-4747-491F-B58D-A318E6F1F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212" y="1084294"/>
            <a:ext cx="8551576" cy="55850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53784799-F00C-42DE-A40A-2C432F1A1941}"/>
              </a:ext>
            </a:extLst>
          </p:cNvPr>
          <p:cNvSpPr txBox="1">
            <a:spLocks/>
          </p:cNvSpPr>
          <p:nvPr/>
        </p:nvSpPr>
        <p:spPr>
          <a:xfrm>
            <a:off x="1524000" y="256456"/>
            <a:ext cx="9144000" cy="6522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C00000"/>
                </a:solidFill>
                <a:latin typeface="Calibri"/>
                <a:cs typeface="Times New Roman"/>
              </a:rPr>
              <a:t>Raltegravir</a:t>
            </a:r>
            <a:r>
              <a:rPr lang="en-US" sz="2800" b="1" dirty="0">
                <a:solidFill>
                  <a:srgbClr val="C00000"/>
                </a:solidFill>
                <a:latin typeface="Calibri"/>
                <a:cs typeface="Times New Roman"/>
              </a:rPr>
              <a:t> intensification reduces time to full suppression</a:t>
            </a:r>
            <a:endParaRPr lang="en-US" sz="2800" b="1" dirty="0">
              <a:solidFill>
                <a:srgbClr val="C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8188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37B060-5457-4525-A06C-014FB4C098C2}"/>
              </a:ext>
            </a:extLst>
          </p:cNvPr>
          <p:cNvSpPr txBox="1">
            <a:spLocks/>
          </p:cNvSpPr>
          <p:nvPr/>
        </p:nvSpPr>
        <p:spPr>
          <a:xfrm>
            <a:off x="1559496" y="286544"/>
            <a:ext cx="9108504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800" b="1" dirty="0">
                <a:solidFill>
                  <a:srgbClr val="C00000"/>
                </a:solidFill>
                <a:latin typeface="Calibri"/>
              </a:rPr>
              <a:t>Participants treated in </a:t>
            </a:r>
            <a:r>
              <a:rPr lang="en-ZA" sz="2800" b="1" dirty="0" err="1">
                <a:solidFill>
                  <a:srgbClr val="C00000"/>
                </a:solidFill>
                <a:latin typeface="Calibri"/>
              </a:rPr>
              <a:t>Fiebig</a:t>
            </a:r>
            <a:r>
              <a:rPr lang="en-ZA" sz="2800" b="1" dirty="0">
                <a:solidFill>
                  <a:srgbClr val="C00000"/>
                </a:solidFill>
                <a:latin typeface="Calibri"/>
              </a:rPr>
              <a:t> stage I do not seroconvert*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FCBFCCE-6669-4417-A6FF-4A52F0425298}"/>
              </a:ext>
            </a:extLst>
          </p:cNvPr>
          <p:cNvSpPr txBox="1"/>
          <p:nvPr/>
        </p:nvSpPr>
        <p:spPr>
          <a:xfrm>
            <a:off x="8328249" y="5661248"/>
            <a:ext cx="199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*WB- </a:t>
            </a:r>
            <a:r>
              <a:rPr kumimoji="0" lang="en-ZA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Biorad</a:t>
            </a: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GS kit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69FA684-A301-42E3-98F7-0362362C0FC1}"/>
              </a:ext>
            </a:extLst>
          </p:cNvPr>
          <p:cNvGrpSpPr/>
          <p:nvPr/>
        </p:nvGrpSpPr>
        <p:grpSpPr>
          <a:xfrm>
            <a:off x="1919536" y="764705"/>
            <a:ext cx="6438900" cy="5968999"/>
            <a:chOff x="395536" y="764704"/>
            <a:chExt cx="6438900" cy="5968999"/>
          </a:xfrm>
        </p:grpSpPr>
        <p:pic>
          <p:nvPicPr>
            <p:cNvPr id="5" name="Picture 4" descr="westernblot all 19022017.tiff">
              <a:extLst>
                <a:ext uri="{FF2B5EF4-FFF2-40B4-BE49-F238E27FC236}">
                  <a16:creationId xmlns:a16="http://schemas.microsoft.com/office/drawing/2014/main" xmlns="" id="{76612DAB-EE5C-467E-BF77-9EDD561C4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764704"/>
              <a:ext cx="6438900" cy="596899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293928D-35A4-4C7D-A31A-1D73597507B5}"/>
                </a:ext>
              </a:extLst>
            </p:cNvPr>
            <p:cNvSpPr txBox="1"/>
            <p:nvPr/>
          </p:nvSpPr>
          <p:spPr>
            <a:xfrm>
              <a:off x="395536" y="764704"/>
              <a:ext cx="6408712" cy="369332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2898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27D11D-2E3C-418C-A3F7-6DDCF6CBD734}"/>
              </a:ext>
            </a:extLst>
          </p:cNvPr>
          <p:cNvSpPr txBox="1">
            <a:spLocks/>
          </p:cNvSpPr>
          <p:nvPr/>
        </p:nvSpPr>
        <p:spPr>
          <a:xfrm>
            <a:off x="1" y="182257"/>
            <a:ext cx="6170040" cy="15695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800" b="1" dirty="0">
                <a:solidFill>
                  <a:srgbClr val="C00000"/>
                </a:solidFill>
                <a:latin typeface="+mn-lt"/>
                <a:ea typeface="Arial" charset="0"/>
                <a:cs typeface="Arial" charset="0"/>
              </a:rPr>
              <a:t>Frequent VL monitoring (RNA PCR)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 err="1">
                <a:latin typeface="+mn-lt"/>
                <a:ea typeface="Arial" charset="0"/>
                <a:cs typeface="Arial" charset="0"/>
              </a:rPr>
              <a:t>NuclisensEasyQ</a:t>
            </a:r>
            <a:r>
              <a:rPr lang="en-ZA" sz="2400" dirty="0">
                <a:latin typeface="+mn-lt"/>
                <a:ea typeface="Arial" charset="0"/>
                <a:cs typeface="Arial" charset="0"/>
              </a:rPr>
              <a:t>®️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>
                <a:latin typeface="+mn-lt"/>
                <a:ea typeface="Arial" charset="0"/>
                <a:cs typeface="Arial" charset="0"/>
              </a:rPr>
              <a:t>Pre-infection surveillance 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ZA" sz="2400" dirty="0">
                <a:latin typeface="+mn-lt"/>
                <a:ea typeface="Arial" charset="0"/>
                <a:cs typeface="Arial" charset="0"/>
              </a:rPr>
              <a:t>Post-infection monitoring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9FBD4B-3BE9-4862-9769-347DECFDD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277"/>
            <a:ext cx="6170041" cy="4394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267E56-077F-47C1-8AEB-00E5A04C6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8" r="33532"/>
          <a:stretch/>
        </p:blipFill>
        <p:spPr>
          <a:xfrm rot="5400000">
            <a:off x="6972223" y="1253812"/>
            <a:ext cx="4449514" cy="57625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7F665706-CE61-4140-9ACD-E05A7E1E13A2}"/>
              </a:ext>
            </a:extLst>
          </p:cNvPr>
          <p:cNvSpPr txBox="1">
            <a:spLocks/>
          </p:cNvSpPr>
          <p:nvPr/>
        </p:nvSpPr>
        <p:spPr>
          <a:xfrm>
            <a:off x="6796585" y="182256"/>
            <a:ext cx="5145206" cy="15695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800" b="1" dirty="0">
                <a:solidFill>
                  <a:srgbClr val="C00000"/>
                </a:solidFill>
                <a:latin typeface="+mn-lt"/>
                <a:ea typeface="Arial" charset="0"/>
                <a:cs typeface="Arial" charset="0"/>
              </a:rPr>
              <a:t>Added point-of-care VL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ZA" sz="2400" dirty="0">
                <a:latin typeface="+mn-lt"/>
                <a:ea typeface="Arial" charset="0"/>
                <a:cs typeface="Arial" charset="0"/>
              </a:rPr>
              <a:t>Oct 2016, after 49 </a:t>
            </a:r>
            <a:r>
              <a:rPr lang="en-ZA" sz="2400" dirty="0" err="1">
                <a:latin typeface="+mn-lt"/>
                <a:ea typeface="Arial" charset="0"/>
                <a:cs typeface="Arial" charset="0"/>
              </a:rPr>
              <a:t>acutes</a:t>
            </a:r>
            <a:r>
              <a:rPr lang="en-ZA" sz="2400" dirty="0">
                <a:latin typeface="+mn-lt"/>
                <a:ea typeface="Arial" charset="0"/>
                <a:cs typeface="Arial" charset="0"/>
              </a:rPr>
              <a:t> identified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ZA" sz="2400" dirty="0" err="1">
                <a:latin typeface="+mn-lt"/>
                <a:ea typeface="Arial" charset="0"/>
                <a:cs typeface="Arial" charset="0"/>
              </a:rPr>
              <a:t>Xpert</a:t>
            </a:r>
            <a:r>
              <a:rPr lang="en-ZA" sz="2400" dirty="0">
                <a:latin typeface="+mn-lt"/>
                <a:ea typeface="Arial" charset="0"/>
                <a:cs typeface="Arial" charset="0"/>
              </a:rPr>
              <a:t> HIV-1 </a:t>
            </a:r>
            <a:r>
              <a:rPr lang="en-ZA" sz="2400" dirty="0" err="1">
                <a:latin typeface="+mn-lt"/>
                <a:ea typeface="Arial" charset="0"/>
                <a:cs typeface="Arial" charset="0"/>
              </a:rPr>
              <a:t>qual</a:t>
            </a:r>
            <a:r>
              <a:rPr lang="en-ZA" sz="2400" dirty="0">
                <a:latin typeface="+mn-lt"/>
                <a:ea typeface="Arial" charset="0"/>
                <a:cs typeface="Arial" charset="0"/>
              </a:rPr>
              <a:t>®️ cartridges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ZA" sz="2400" dirty="0">
                <a:latin typeface="+mn-lt"/>
                <a:ea typeface="Arial" charset="0"/>
                <a:cs typeface="Arial" charset="0"/>
              </a:rPr>
              <a:t>Post-infection monitoring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753269-C57A-4B07-8F57-B4E87A148B23}"/>
              </a:ext>
            </a:extLst>
          </p:cNvPr>
          <p:cNvSpPr txBox="1"/>
          <p:nvPr/>
        </p:nvSpPr>
        <p:spPr>
          <a:xfrm>
            <a:off x="0" y="5199797"/>
            <a:ext cx="1207826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Results in 1 day                         vs.                             90 min.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29CDA6C-F880-4DD1-B08D-397D73688F44}"/>
              </a:ext>
            </a:extLst>
          </p:cNvPr>
          <p:cNvSpPr txBox="1"/>
          <p:nvPr/>
        </p:nvSpPr>
        <p:spPr>
          <a:xfrm>
            <a:off x="4547" y="5631920"/>
            <a:ext cx="1207826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+mj-lt"/>
              </a:rPr>
              <a:t>       (</a:t>
            </a:r>
            <a:r>
              <a:rPr lang="en-US" sz="2800" dirty="0">
                <a:latin typeface="+mj-lt"/>
              </a:rPr>
              <a:t>serum / lab)                                                        (whole blood)</a:t>
            </a:r>
          </a:p>
        </p:txBody>
      </p:sp>
    </p:spTree>
    <p:extLst>
      <p:ext uri="{BB962C8B-B14F-4D97-AF65-F5344CB8AC3E}">
        <p14:creationId xmlns:p14="http://schemas.microsoft.com/office/powerpoint/2010/main" val="347321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F7DBC1-709E-418F-97AD-C73427AB1F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8" r="33532"/>
          <a:stretch/>
        </p:blipFill>
        <p:spPr>
          <a:xfrm rot="5400000">
            <a:off x="641013" y="1253812"/>
            <a:ext cx="4449514" cy="57625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0145BA-C882-4673-861F-EFF89D0601F3}"/>
              </a:ext>
            </a:extLst>
          </p:cNvPr>
          <p:cNvSpPr txBox="1"/>
          <p:nvPr/>
        </p:nvSpPr>
        <p:spPr>
          <a:xfrm>
            <a:off x="5804438" y="6960"/>
            <a:ext cx="6315691" cy="63401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2800" b="1" dirty="0">
              <a:latin typeface="Arial" charset="0"/>
              <a:ea typeface="Arial" charset="0"/>
              <a:cs typeface="Arial" charset="0"/>
            </a:endParaRPr>
          </a:p>
          <a:p>
            <a:endParaRPr lang="en-US" sz="2800" b="1" dirty="0">
              <a:latin typeface="Arial" charset="0"/>
              <a:ea typeface="Arial" charset="0"/>
              <a:cs typeface="Arial" charset="0"/>
            </a:endParaRPr>
          </a:p>
          <a:p>
            <a:endParaRPr lang="en-US" sz="2800" b="1" dirty="0">
              <a:latin typeface="Arial" charset="0"/>
              <a:ea typeface="Arial" charset="0"/>
              <a:cs typeface="Arial" charset="0"/>
            </a:endParaRPr>
          </a:p>
          <a:p>
            <a:pPr indent="120650"/>
            <a:r>
              <a:rPr lang="en-US" sz="2800" b="1" dirty="0">
                <a:solidFill>
                  <a:srgbClr val="C00000"/>
                </a:solidFill>
                <a:ea typeface="Arial" charset="0"/>
                <a:cs typeface="Arial" charset="0"/>
              </a:rPr>
              <a:t>We compared with HIV-1 RNA PCR</a:t>
            </a:r>
          </a:p>
          <a:p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579438" indent="-404813">
              <a:buFont typeface="+mj-lt"/>
              <a:buAutoNum type="arabicPeriod"/>
            </a:pPr>
            <a:r>
              <a:rPr lang="en-US" sz="2600" b="1" u="sng" dirty="0">
                <a:ea typeface="Arial" charset="0"/>
                <a:cs typeface="Arial" charset="0"/>
              </a:rPr>
              <a:t>Ease of use</a:t>
            </a:r>
            <a:r>
              <a:rPr lang="en-US" sz="2600" b="1" dirty="0">
                <a:ea typeface="Arial" charset="0"/>
                <a:cs typeface="Arial" charset="0"/>
              </a:rPr>
              <a:t> </a:t>
            </a:r>
            <a:r>
              <a:rPr lang="en-US" sz="2600" dirty="0">
                <a:ea typeface="Arial" charset="0"/>
                <a:cs typeface="Arial" charset="0"/>
              </a:rPr>
              <a:t>for inexperienced clinic staff</a:t>
            </a:r>
          </a:p>
          <a:p>
            <a:pPr marL="579438" indent="-404813">
              <a:buFont typeface="+mj-lt"/>
              <a:buAutoNum type="arabicPeriod"/>
            </a:pPr>
            <a:r>
              <a:rPr lang="en-US" sz="2600" b="1" u="sng" dirty="0">
                <a:ea typeface="Arial" charset="0"/>
                <a:cs typeface="Arial" charset="0"/>
              </a:rPr>
              <a:t>Concordance</a:t>
            </a:r>
            <a:r>
              <a:rPr lang="en-US" sz="2600" dirty="0">
                <a:ea typeface="Arial" charset="0"/>
                <a:cs typeface="Arial" charset="0"/>
              </a:rPr>
              <a:t> with RNA PCR results </a:t>
            </a:r>
          </a:p>
          <a:p>
            <a:pPr marL="579438" indent="-404813">
              <a:buFont typeface="+mj-lt"/>
              <a:buAutoNum type="arabicPeriod"/>
            </a:pPr>
            <a:r>
              <a:rPr lang="en-US" sz="2600" b="1" u="sng" dirty="0">
                <a:ea typeface="Arial" charset="0"/>
                <a:cs typeface="Arial" charset="0"/>
              </a:rPr>
              <a:t>Sensitivity</a:t>
            </a:r>
            <a:r>
              <a:rPr lang="en-US" sz="2600" b="1" dirty="0">
                <a:ea typeface="Arial" charset="0"/>
                <a:cs typeface="Arial" charset="0"/>
              </a:rPr>
              <a:t> </a:t>
            </a:r>
            <a:r>
              <a:rPr lang="en-US" sz="2600" dirty="0">
                <a:ea typeface="Arial" charset="0"/>
                <a:cs typeface="Arial" charset="0"/>
              </a:rPr>
              <a:t>(RNA detects 20-100 copies)</a:t>
            </a:r>
          </a:p>
          <a:p>
            <a:pPr marL="579438" indent="-404813">
              <a:buFont typeface="+mj-lt"/>
              <a:buAutoNum type="arabicPeriod"/>
            </a:pPr>
            <a:r>
              <a:rPr lang="en-US" sz="2600" dirty="0">
                <a:ea typeface="Arial" charset="0"/>
                <a:cs typeface="Arial" charset="0"/>
              </a:rPr>
              <a:t>Feasibility for </a:t>
            </a:r>
            <a:r>
              <a:rPr lang="en-US" sz="2600" b="1" u="sng" dirty="0">
                <a:ea typeface="Arial" charset="0"/>
                <a:cs typeface="Arial" charset="0"/>
              </a:rPr>
              <a:t>very early HIV detection</a:t>
            </a:r>
            <a:r>
              <a:rPr lang="en-US" sz="2600" dirty="0">
                <a:ea typeface="Arial" charset="0"/>
                <a:cs typeface="Arial" charset="0"/>
              </a:rPr>
              <a:t>   (for immediate ART initiation)</a:t>
            </a:r>
          </a:p>
          <a:p>
            <a:pPr marL="579438" indent="-404813">
              <a:buFont typeface="+mj-lt"/>
              <a:buAutoNum type="arabicPeriod"/>
            </a:pPr>
            <a:r>
              <a:rPr lang="en-US" sz="2600" dirty="0">
                <a:ea typeface="Arial" charset="0"/>
                <a:cs typeface="Arial" charset="0"/>
              </a:rPr>
              <a:t>Feasible for detection of </a:t>
            </a:r>
            <a:r>
              <a:rPr lang="en-US" sz="2600" b="1" u="sng" dirty="0">
                <a:ea typeface="Arial" charset="0"/>
                <a:cs typeface="Arial" charset="0"/>
              </a:rPr>
              <a:t>low level </a:t>
            </a:r>
            <a:r>
              <a:rPr lang="en-US" sz="2600" b="1" u="sng">
                <a:ea typeface="Arial" charset="0"/>
                <a:cs typeface="Arial" charset="0"/>
              </a:rPr>
              <a:t>viral blips</a:t>
            </a:r>
            <a:r>
              <a:rPr lang="en-US" sz="2600">
                <a:ea typeface="Arial" charset="0"/>
                <a:cs typeface="Arial" charset="0"/>
              </a:rPr>
              <a:t> </a:t>
            </a:r>
            <a:r>
              <a:rPr lang="en-US" sz="2600" dirty="0">
                <a:ea typeface="Arial" charset="0"/>
                <a:cs typeface="Arial" charset="0"/>
              </a:rPr>
              <a:t>(monitor early treatment default)</a:t>
            </a:r>
            <a:endParaRPr lang="en-US" sz="2600" dirty="0"/>
          </a:p>
          <a:p>
            <a:endParaRPr lang="en-US" sz="2800" dirty="0"/>
          </a:p>
          <a:p>
            <a:endParaRPr lang="en-US" sz="2800" dirty="0"/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A7AFA23F-6143-45A1-B1A6-51A9A52CDAF7}"/>
              </a:ext>
            </a:extLst>
          </p:cNvPr>
          <p:cNvSpPr txBox="1">
            <a:spLocks/>
          </p:cNvSpPr>
          <p:nvPr/>
        </p:nvSpPr>
        <p:spPr>
          <a:xfrm>
            <a:off x="-15519" y="218365"/>
            <a:ext cx="5876309" cy="100993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200" b="1" dirty="0" err="1">
                <a:solidFill>
                  <a:srgbClr val="C00000"/>
                </a:solidFill>
                <a:latin typeface="+mn-lt"/>
                <a:ea typeface="Arial" charset="0"/>
                <a:cs typeface="Arial" charset="0"/>
              </a:rPr>
              <a:t>Xpert</a:t>
            </a:r>
            <a:r>
              <a:rPr lang="en-ZA" sz="3200" b="1" dirty="0">
                <a:solidFill>
                  <a:srgbClr val="C00000"/>
                </a:solidFill>
                <a:latin typeface="+mn-lt"/>
                <a:ea typeface="Arial" charset="0"/>
                <a:cs typeface="Arial" charset="0"/>
              </a:rPr>
              <a:t> HIV-1 qual®️</a:t>
            </a:r>
          </a:p>
          <a:p>
            <a:r>
              <a:rPr lang="en-ZA" sz="2400" dirty="0">
                <a:latin typeface="+mn-lt"/>
              </a:rPr>
              <a:t>Detects total nucleic acid; both </a:t>
            </a:r>
            <a:r>
              <a:rPr lang="en-ZA" sz="2400" b="1" u="sng" dirty="0">
                <a:latin typeface="+mn-lt"/>
              </a:rPr>
              <a:t>RNA</a:t>
            </a:r>
            <a:r>
              <a:rPr lang="en-ZA" sz="2400" dirty="0">
                <a:latin typeface="+mn-lt"/>
              </a:rPr>
              <a:t> and </a:t>
            </a:r>
            <a:r>
              <a:rPr lang="en-ZA" sz="2400" b="1" u="sng" dirty="0" err="1">
                <a:latin typeface="+mn-lt"/>
              </a:rPr>
              <a:t>proviral</a:t>
            </a:r>
            <a:r>
              <a:rPr lang="en-ZA" sz="2400" b="1" u="sng" dirty="0">
                <a:latin typeface="+mn-lt"/>
              </a:rPr>
              <a:t> DNA</a:t>
            </a:r>
            <a:r>
              <a:rPr lang="en-ZA" sz="2400" dirty="0">
                <a:latin typeface="+mn-lt"/>
              </a:rPr>
              <a:t> in one cartridge</a:t>
            </a:r>
            <a:endParaRPr lang="en-ZA" sz="2400" b="1" dirty="0">
              <a:latin typeface="+mn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6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78519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+mn-lt"/>
              </a:rPr>
              <a:t>Treatment initiated during chronic HIV infection (n=11)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245760"/>
            <a:ext cx="10515600" cy="4351338"/>
          </a:xfrm>
        </p:spPr>
        <p:txBody>
          <a:bodyPr/>
          <a:lstStyle/>
          <a:p>
            <a:r>
              <a:rPr lang="en-US" dirty="0"/>
              <a:t>10 / 11 (91%) RNA PCR Undetectable + GeneXpert Detected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" y="2306277"/>
            <a:ext cx="6053328" cy="3382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8B9C0E-4C5D-49E4-899E-C6C9B9DD5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92" y="2268065"/>
            <a:ext cx="6053328" cy="329372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5954B091-47C3-4050-87B1-51135BD4FB9C}"/>
              </a:ext>
            </a:extLst>
          </p:cNvPr>
          <p:cNvSpPr txBox="1">
            <a:spLocks/>
          </p:cNvSpPr>
          <p:nvPr/>
        </p:nvSpPr>
        <p:spPr>
          <a:xfrm>
            <a:off x="430696" y="5905267"/>
            <a:ext cx="5284304" cy="641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+mn-lt"/>
              </a:rPr>
              <a:t>GeneXpert detectable throughout despite undetectable Roche RNA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7069B578-3586-4040-A4C3-3D399CF552BC}"/>
              </a:ext>
            </a:extLst>
          </p:cNvPr>
          <p:cNvSpPr txBox="1">
            <a:spLocks/>
          </p:cNvSpPr>
          <p:nvPr/>
        </p:nvSpPr>
        <p:spPr>
          <a:xfrm>
            <a:off x="6775161" y="5905267"/>
            <a:ext cx="5284304" cy="641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+mn-lt"/>
              </a:rPr>
              <a:t>Undetectable viremia but transient or intermittent GeneXpert detectable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9F7EC0A-EEC8-4C42-BE84-2B475821F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874" y="1806595"/>
            <a:ext cx="2516614" cy="22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27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blipFill dpi="0" rotWithShape="1">
          <a:blip xmlns:r="http://schemas.openxmlformats.org/officeDocument/2006/relationships" r:embed="rId1" cstate="print"/>
          <a:srcRect/>
          <a:stretch>
            <a:fillRect/>
          </a:stretch>
        </a:blipFill>
        <a:ln>
          <a:noFill/>
        </a:ln>
        <a:extLst>
          <a:ext uri="{91240B29-F687-4f45-9708-019B960494DF}">
            <a14:hiddenLine xmlns:r="http://schemas.openxmlformats.org/officeDocument/2006/relationships" xmlns:p="http://schemas.openxmlformats.org/presentationml/2006/main"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0" tIns="0" rIns="0" bIns="0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6997</TotalTime>
  <Words>1134</Words>
  <Application>Microsoft Office PowerPoint</Application>
  <PresentationFormat>Widescreen</PresentationFormat>
  <Paragraphs>203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Mangal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 initiated during chronic HIV infection (n=11)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Amber Moodley</dc:creator>
  <cp:lastModifiedBy>Saal</cp:lastModifiedBy>
  <cp:revision>53</cp:revision>
  <dcterms:created xsi:type="dcterms:W3CDTF">2018-07-06T08:44:02Z</dcterms:created>
  <dcterms:modified xsi:type="dcterms:W3CDTF">2018-07-23T07:55:25Z</dcterms:modified>
</cp:coreProperties>
</file>